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1" r:id="rId3"/>
    <p:sldId id="260" r:id="rId4"/>
    <p:sldId id="283" r:id="rId5"/>
    <p:sldId id="282" r:id="rId6"/>
    <p:sldId id="281" r:id="rId7"/>
    <p:sldId id="291" r:id="rId8"/>
    <p:sldId id="290" r:id="rId9"/>
    <p:sldId id="287" r:id="rId10"/>
    <p:sldId id="286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C0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3" autoAdjust="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qyzmet.ineu.edu.k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do.ineu.k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qyzmet.ineu.k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4888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lgerian" pitchFamily="82" charset="0"/>
              </a:rPr>
              <a:t>Организация сдачи экзамена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lgerian" pitchFamily="82" charset="0"/>
              </a:rPr>
              <a:t>с применением системы </a:t>
            </a:r>
            <a:r>
              <a:rPr lang="ru-RU" sz="4800" b="1" dirty="0" err="1" smtClean="0">
                <a:solidFill>
                  <a:srgbClr val="0070C0"/>
                </a:solidFill>
                <a:latin typeface="Algerian" pitchFamily="82" charset="0"/>
              </a:rPr>
              <a:t>прокторинга</a:t>
            </a:r>
            <a:r>
              <a:rPr lang="ru-RU" sz="4800" b="1" dirty="0" smtClean="0">
                <a:solidFill>
                  <a:srgbClr val="0070C0"/>
                </a:solidFill>
                <a:latin typeface="Algerian" pitchFamily="82" charset="0"/>
              </a:rPr>
              <a:t> для обучающихся</a:t>
            </a:r>
            <a:endParaRPr lang="ru-RU" sz="4800" b="1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63813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Декабрь</a:t>
            </a:r>
            <a:r>
              <a:rPr lang="en-US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, 2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021 года</a:t>
            </a:r>
            <a:endParaRPr lang="ru-RU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Апелляция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060848"/>
            <a:ext cx="86409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Причины: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студент не согласен с оценкой из-за некорректно составленных вопросов;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 технических неполадках: сбой сети, программы, отключение электричества;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другие причины (необходимо указать)</a:t>
            </a:r>
          </a:p>
          <a:p>
            <a:pPr algn="just">
              <a:buFont typeface="Wingdings" pitchFamily="2" charset="2"/>
              <a:buChar char="ü"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Обучающийся подает заявление на апелляцию в день экзамена, но не позднее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суток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 момента окончания экзамена на сайте Центра обслуживания обучающихся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ru-RU" sz="19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qyzmet.ineu</a:t>
            </a:r>
            <a:r>
              <a:rPr lang="ru-RU" sz="1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9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edu</a:t>
            </a:r>
            <a:r>
              <a:rPr lang="en-US" sz="1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ru-RU" sz="19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kz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раздел «Заявление на апелляцию».</a:t>
            </a:r>
          </a:p>
          <a:p>
            <a:pPr marL="342900" indent="-342900" algn="just"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Заявление поступает в Офис регистратора и проверяется факт указанной причины с технической службой и кафедрой.</a:t>
            </a:r>
          </a:p>
          <a:p>
            <a:pPr marL="342900" indent="-342900" algn="just"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случае одобрения студенту предоставляется возможность сдать экзамен повторно, сроки доводятся до студента через деканат, при этом задания студентов остаются прежними.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78092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Спасибо за внимание!</a:t>
            </a:r>
            <a:endParaRPr lang="ru-RU" sz="4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Промежуточная </a:t>
            </a:r>
            <a:r>
              <a:rPr lang="ru-RU" sz="2400" b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аттестация</a:t>
            </a:r>
            <a:endParaRPr lang="ru-RU" sz="2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888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 экзамены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принимаются в форме компьютерного тестирования.</a:t>
            </a:r>
          </a:p>
          <a:p>
            <a:pPr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*При себе необходимо иметь </a:t>
            </a:r>
            <a:r>
              <a:rPr lang="ru-RU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удостоверение  личности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7504" y="2636912"/>
          <a:ext cx="892899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1063"/>
                <a:gridCol w="41979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i="1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Запуск  экзамена:</a:t>
                      </a: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Запускаете программу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прокторинга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После запуска трансляции на камеру показываете крупным планом удостоверение личности* с двух сторон;</a:t>
                      </a: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личном кабинете открываете «Индивидуальный учебный план»;</a:t>
                      </a: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Выбираете необходимый экзамен, согласно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графика, который предстоит сдать;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Открываете пункт «Экзаменационный тест» /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Емтихандық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тест» и отвечаете на вопросы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Академическая честность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допускается во время экзамена: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отключать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веб-камеру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во время сдачи экзамена;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звать других лиц на помощь и привлекать их к ответу на задания; 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запускать другие вкладки в браузере, искать информацию в интернете;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открывать материалы на компьютере.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-1" y="-1"/>
            <a:ext cx="9144001" cy="6858001"/>
            <a:chOff x="-1" y="-1"/>
            <a:chExt cx="9144001" cy="6858001"/>
          </a:xfrm>
        </p:grpSpPr>
        <p:pic>
          <p:nvPicPr>
            <p:cNvPr id="4" name="Picture 2" descr="C:\Users\sara_sharapidenova\Desktop\1 лекция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-1"/>
              <a:ext cx="9144001" cy="6858001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7236296" y="6488668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Algerian" pitchFamily="82" charset="0"/>
                </a:rPr>
                <a:t>www.ineu.kz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1484784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70C0"/>
                  </a:solidFill>
                  <a:latin typeface="Cambria" pitchFamily="18" charset="0"/>
                  <a:ea typeface="Cambria" pitchFamily="18" charset="0"/>
                </a:rPr>
                <a:t>Как запустить систему </a:t>
              </a:r>
              <a:r>
                <a:rPr lang="ru-RU" sz="2400" b="1" dirty="0" err="1" smtClean="0">
                  <a:solidFill>
                    <a:srgbClr val="0070C0"/>
                  </a:solidFill>
                  <a:latin typeface="Cambria" pitchFamily="18" charset="0"/>
                  <a:ea typeface="Cambria" pitchFamily="18" charset="0"/>
                </a:rPr>
                <a:t>прокторинга</a:t>
              </a:r>
              <a:endPara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1916832"/>
              <a:ext cx="9144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Личный кабинет:	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  <a:hlinkClick r:id="rId3"/>
                </a:rPr>
                <a:t>http://cdo.ineu.kz</a:t>
              </a:r>
              <a:endParaRPr lang="en-US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 основном меню выбрать пункт </a:t>
              </a:r>
              <a:r>
                <a:rPr lang="ru-RU" b="1" i="1" dirty="0" err="1" smtClean="0">
                  <a:latin typeface="Times New Roman" pitchFamily="18" charset="0"/>
                  <a:cs typeface="Times New Roman" pitchFamily="18" charset="0"/>
                  <a:hlinkClick r:id="rId3"/>
                </a:rPr>
                <a:t>InEU-Proctoring</a:t>
              </a: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и загрузить программу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C:\Users\SysAdmin\Desktop\прокторинг\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2564904"/>
              <a:ext cx="8964488" cy="3974144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395536" y="6165304"/>
              <a:ext cx="79208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Как запустить систему </a:t>
            </a:r>
            <a:r>
              <a:rPr lang="ru-RU" sz="24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прокторинга</a:t>
            </a:r>
            <a:endParaRPr lang="ru-RU" sz="24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39552" y="1988840"/>
            <a:ext cx="7549770" cy="4392488"/>
            <a:chOff x="107504" y="1988840"/>
            <a:chExt cx="7549770" cy="4392488"/>
          </a:xfrm>
        </p:grpSpPr>
        <p:pic>
          <p:nvPicPr>
            <p:cNvPr id="4098" name="Picture 2" descr="C:\Users\SysAdmin\Downloads\WhatsApp Image 2020-11-13 at 15.23.03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1988840"/>
              <a:ext cx="7261738" cy="3018160"/>
            </a:xfrm>
            <a:prstGeom prst="rect">
              <a:avLst/>
            </a:prstGeom>
            <a:noFill/>
          </p:spPr>
        </p:pic>
        <p:pic>
          <p:nvPicPr>
            <p:cNvPr id="4103" name="Picture 7" descr="C:\Users\SysAdmin\Downloads\WhatsApp Image 2020-11-13 at 15.23.00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2780928"/>
              <a:ext cx="3451225" cy="2628900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2267744" y="2492896"/>
              <a:ext cx="79208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95936" y="4437112"/>
              <a:ext cx="1656184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39552" y="4437112"/>
              <a:ext cx="79208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5" descr="C:\Users\SysAdmin\Downloads\WhatsApp Image 2020-11-13 at 15.23.01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5589240"/>
              <a:ext cx="6181725" cy="771525"/>
            </a:xfrm>
            <a:prstGeom prst="rect">
              <a:avLst/>
            </a:prstGeom>
            <a:noFill/>
          </p:spPr>
        </p:pic>
        <p:sp>
          <p:nvSpPr>
            <p:cNvPr id="23" name="Прямоугольник 22"/>
            <p:cNvSpPr/>
            <p:nvPr/>
          </p:nvSpPr>
          <p:spPr>
            <a:xfrm>
              <a:off x="395536" y="5157192"/>
              <a:ext cx="24689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Запустить программу 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7504" y="2060848"/>
              <a:ext cx="395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43808" y="2780928"/>
              <a:ext cx="395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9552" y="5661248"/>
              <a:ext cx="395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27584" y="6093296"/>
              <a:ext cx="1584176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Как запустить систему </a:t>
            </a:r>
            <a:r>
              <a:rPr lang="ru-RU" sz="24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прокторинга</a:t>
            </a:r>
            <a:endParaRPr lang="ru-RU" sz="24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123" name="Picture 3" descr="C:\Users\SysAdmin\Downloads\WhatsApp Image 2020-11-13 at 15.23.0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3810000" cy="1905000"/>
          </a:xfrm>
          <a:prstGeom prst="rect">
            <a:avLst/>
          </a:prstGeom>
          <a:noFill/>
        </p:spPr>
      </p:pic>
      <p:pic>
        <p:nvPicPr>
          <p:cNvPr id="11" name="Picture 5" descr="C:\Users\SysAdmin\Downloads\WhatsApp Image 2020-11-13 at 15.23.01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04864"/>
            <a:ext cx="3240360" cy="303404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95536" y="1844824"/>
            <a:ext cx="2468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Запустить программу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276872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1988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Ввести логин/ИКТ.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Трансляция начнется автоматически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5436096" y="3284984"/>
            <a:ext cx="1008112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076056" y="2636912"/>
            <a:ext cx="3672408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15616" y="4869160"/>
            <a:ext cx="13681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971600" y="5157192"/>
            <a:ext cx="3096344" cy="1484784"/>
            <a:chOff x="5077514" y="4653136"/>
            <a:chExt cx="3742958" cy="1844824"/>
          </a:xfrm>
        </p:grpSpPr>
        <p:pic>
          <p:nvPicPr>
            <p:cNvPr id="5126" name="Picture 6" descr="C:\Users\SysAdmin\Desktop\прокторинг\икт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7514" y="4653136"/>
              <a:ext cx="3726992" cy="1844824"/>
            </a:xfrm>
            <a:prstGeom prst="rect">
              <a:avLst/>
            </a:prstGeom>
            <a:noFill/>
          </p:spPr>
        </p:pic>
        <p:sp>
          <p:nvSpPr>
            <p:cNvPr id="22" name="Прямоугольник 21"/>
            <p:cNvSpPr/>
            <p:nvPr/>
          </p:nvSpPr>
          <p:spPr>
            <a:xfrm>
              <a:off x="5148064" y="4869160"/>
              <a:ext cx="3672408" cy="1368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3568" y="530120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6016" y="2636912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2483768" y="4365104"/>
            <a:ext cx="2880320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27" name="Picture 7" descr="C:\Users\SysAdmin\Desktop\прокторинг\икт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221088"/>
            <a:ext cx="3096344" cy="1495003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4716016" y="580526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«Остановить трансляцию»</a:t>
            </a: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приведет к окончанию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видеотрансляции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35896" y="4077072"/>
            <a:ext cx="3210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Логин – это ИКТ студента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48064" y="4509120"/>
            <a:ext cx="3312368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652120" y="4941168"/>
            <a:ext cx="23042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6660232" y="5301208"/>
            <a:ext cx="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Как узнать ИКТ обучающегося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204864"/>
            <a:ext cx="3024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Сайт Центра обслуживания обучающихся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http://qyzmet.ineu.edu.kz/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работы системы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прокторинга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необходимо знать свой ИКТ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83568" y="2132856"/>
            <a:ext cx="8278440" cy="4395047"/>
            <a:chOff x="683568" y="2132856"/>
            <a:chExt cx="8278440" cy="4395047"/>
          </a:xfrm>
        </p:grpSpPr>
        <p:pic>
          <p:nvPicPr>
            <p:cNvPr id="2050" name="Picture 2" descr="C:\Users\SysAdmin\Desktop\прокторинг\икт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2132856"/>
              <a:ext cx="5758160" cy="3349048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7236296" y="4437112"/>
              <a:ext cx="1296144" cy="10801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2" name="Picture 4" descr="C:\Users\SysAdmin\Desktop\прокторинг\икт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4509120"/>
              <a:ext cx="6048672" cy="2018783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1403648" y="5157192"/>
              <a:ext cx="5328592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Промежуточная аттестация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9168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вопросов		50 минут		1 попытка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Экзамен проводится в установленное университетом время. График размещен в личном кабинете. Пробные тесты перед экзаменом – 10 попыток.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sara_sharapidenova\Desktop\Без имен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7228641" cy="3168874"/>
          </a:xfrm>
          <a:prstGeom prst="rect">
            <a:avLst/>
          </a:prstGeom>
          <a:noFill/>
        </p:spPr>
      </p:pic>
      <p:pic>
        <p:nvPicPr>
          <p:cNvPr id="1026" name="Picture 2" descr="C:\Users\sara_sharapidenova\Desktop\Без имен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17032"/>
            <a:ext cx="4824536" cy="1997811"/>
          </a:xfrm>
          <a:prstGeom prst="rect">
            <a:avLst/>
          </a:prstGeom>
          <a:noFill/>
        </p:spPr>
      </p:pic>
      <p:pic>
        <p:nvPicPr>
          <p:cNvPr id="1027" name="Picture 3" descr="C:\Users\sara_sharapidenova\Desktop\Без имен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437112"/>
            <a:ext cx="2952328" cy="22161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6021288"/>
            <a:ext cx="151216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284984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11960" y="3933056"/>
            <a:ext cx="648072" cy="0"/>
          </a:xfrm>
          <a:prstGeom prst="line">
            <a:avLst/>
          </a:prstGeom>
          <a:ln w="28575">
            <a:solidFill>
              <a:srgbClr val="008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7"/>
          <p:cNvGrpSpPr/>
          <p:nvPr/>
        </p:nvGrpSpPr>
        <p:grpSpPr>
          <a:xfrm>
            <a:off x="179512" y="6093296"/>
            <a:ext cx="4628182" cy="580989"/>
            <a:chOff x="179512" y="6093296"/>
            <a:chExt cx="4628182" cy="580989"/>
          </a:xfrm>
        </p:grpSpPr>
        <p:pic>
          <p:nvPicPr>
            <p:cNvPr id="6" name="Picture 2" descr="C:\Users\sara_sharapidenova\Downloads\WhatsApp Image 2021-04-27 at 17.05.50.jpe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6093296"/>
              <a:ext cx="4556174" cy="580989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179512" y="6165304"/>
              <a:ext cx="4608512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Промежуточная аттестация</a:t>
            </a:r>
          </a:p>
        </p:txBody>
      </p:sp>
      <p:pic>
        <p:nvPicPr>
          <p:cNvPr id="9" name="Picture 4" descr="C:\Users\sara_sharapidenova\Desktop\Без имен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7228641" cy="3168874"/>
          </a:xfrm>
          <a:prstGeom prst="rect">
            <a:avLst/>
          </a:prstGeom>
          <a:noFill/>
        </p:spPr>
      </p:pic>
      <p:grpSp>
        <p:nvGrpSpPr>
          <p:cNvPr id="5" name="Группа 10"/>
          <p:cNvGrpSpPr/>
          <p:nvPr/>
        </p:nvGrpSpPr>
        <p:grpSpPr>
          <a:xfrm>
            <a:off x="395536" y="6165304"/>
            <a:ext cx="4628182" cy="580990"/>
            <a:chOff x="179512" y="6165303"/>
            <a:chExt cx="4628182" cy="580990"/>
          </a:xfrm>
        </p:grpSpPr>
        <p:pic>
          <p:nvPicPr>
            <p:cNvPr id="12" name="Picture 2" descr="C:\Users\sara_sharapidenova\Downloads\WhatsApp Image 2021-04-27 at 17.05.50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6165304"/>
              <a:ext cx="4556174" cy="580989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179512" y="6165303"/>
              <a:ext cx="4608512" cy="5809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95536" y="3645024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sara_sharapidenova\Desktop\Без имен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509120"/>
            <a:ext cx="4678166" cy="168206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139952" y="4509120"/>
            <a:ext cx="4680520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23529" y="1988840"/>
          <a:ext cx="864096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7"/>
                <a:gridCol w="2160240"/>
                <a:gridCol w="2808313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Экзамен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Количество вопросов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entury Schoolbook" pitchFamily="18" charset="0"/>
                        </a:rPr>
                        <a:t>Длительность</a:t>
                      </a:r>
                      <a:r>
                        <a:rPr lang="ru-RU" baseline="0" dirty="0" smtClean="0">
                          <a:latin typeface="Century Schoolbook" pitchFamily="18" charset="0"/>
                        </a:rPr>
                        <a:t> экзамена</a:t>
                      </a:r>
                      <a:endParaRPr lang="ru-RU" dirty="0" smtClean="0">
                        <a:latin typeface="Century Schoolbook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Слепое оценивание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Кейсы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90 минут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84784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Государственный экзамен «Современная история Казахстана»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9168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вопросов		50 минут		1 попытка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Экзамен проводится в установленное университетом время. График размещен в личном кабинете. Пробные тесты перед экзаменом – 10 попыток.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ysAdmin\Desktop\прокторинг\истор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852936"/>
            <a:ext cx="4909192" cy="3442866"/>
          </a:xfrm>
          <a:prstGeom prst="rect">
            <a:avLst/>
          </a:prstGeom>
          <a:noFill/>
        </p:spPr>
      </p:pic>
      <p:pic>
        <p:nvPicPr>
          <p:cNvPr id="3075" name="Picture 3" descr="C:\Users\SysAdmin\Desktop\прокторинг\история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3303" y="4005064"/>
            <a:ext cx="5970697" cy="241266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19872" y="5517232"/>
            <a:ext cx="561662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924944"/>
            <a:ext cx="43924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312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Сара Шарапиденова</dc:creator>
  <cp:lastModifiedBy>Сара Шарапиденова</cp:lastModifiedBy>
  <cp:revision>64</cp:revision>
  <dcterms:created xsi:type="dcterms:W3CDTF">2020-03-18T06:28:14Z</dcterms:created>
  <dcterms:modified xsi:type="dcterms:W3CDTF">2021-12-07T05:22:06Z</dcterms:modified>
</cp:coreProperties>
</file>